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75" r:id="rId2"/>
    <p:sldId id="291" r:id="rId3"/>
    <p:sldId id="258" r:id="rId4"/>
    <p:sldId id="259" r:id="rId5"/>
    <p:sldId id="293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6" r:id="rId17"/>
    <p:sldId id="290" r:id="rId18"/>
    <p:sldId id="277" r:id="rId19"/>
    <p:sldId id="278" r:id="rId20"/>
    <p:sldId id="279" r:id="rId21"/>
    <p:sldId id="280" r:id="rId22"/>
    <p:sldId id="281" r:id="rId23"/>
    <p:sldId id="270" r:id="rId24"/>
    <p:sldId id="271" r:id="rId25"/>
    <p:sldId id="272" r:id="rId26"/>
    <p:sldId id="288" r:id="rId27"/>
    <p:sldId id="287" r:id="rId28"/>
    <p:sldId id="273" r:id="rId29"/>
    <p:sldId id="285" r:id="rId30"/>
    <p:sldId id="274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78C2B0"/>
    <a:srgbClr val="006600"/>
    <a:srgbClr val="990033"/>
    <a:srgbClr val="6600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43" autoAdjust="0"/>
    <p:restoredTop sz="91483" autoAdjust="0"/>
  </p:normalViewPr>
  <p:slideViewPr>
    <p:cSldViewPr>
      <p:cViewPr varScale="1">
        <p:scale>
          <a:sx n="97" d="100"/>
          <a:sy n="97" d="100"/>
        </p:scale>
        <p:origin x="-11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A855DE1-AB34-43E2-BB23-483DCDB96B8B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84ABFBC-D006-437F-90C3-B490AC27D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6931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991C2-A962-4422-A9E0-5D3494CCFB9A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C9273-50AF-49BA-B0C9-739F6F20F8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8EF21-CECE-4605-ACC1-BE0E9440B41A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E1D9F-4EC1-4823-BC8B-1745E29B6E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ACDC8-2983-43DA-B843-98259B05127B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EB8B4-B577-4AF1-A3E7-BF6C8E0069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CE587-CF1D-4422-8CEE-F62269620D99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8F4DE-F205-4ABC-AB86-312C63A3C1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FBECC-7440-4706-9F0D-AAA3B8A252C5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C3EA9-1AA6-4F56-8807-A8E7C9B4E8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2C21B-D6CC-494C-9CF7-E12089664A34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D34D3-6DFC-440F-8EE7-3E91D6B723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22DBD-CBF9-4BB1-8C01-B0DC85868D97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0D952-EC3D-4B32-A93E-092F094323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BEBEC-55E3-45F9-8D9E-29F968F89654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EAF1B-D5DC-4274-B5A5-61E25F178E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C19FA-2D6C-410C-AB1D-D62E4583F318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4B051-E0E2-497A-A92D-4F800070F7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5EA43-C749-46C6-A30D-78AC135F4676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73470-26EF-4117-81E7-A64F0915B3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21CF6-6FCE-4085-B209-3ABD7F00A347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F2364-608E-4E21-8747-51896D236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22DE823-A6F4-4AC5-A8C2-9C95DD9EAACF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C309BE-1C19-4BEB-939F-79C29BC2EF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audio" Target="file:///D:\Documents%20and%20Settings\&#1043;&#1091;&#1083;&#1100;&#1085;&#1072;&#1088;&#1072;\&#1056;&#1072;&#1073;&#1086;&#1095;&#1080;&#1081;%20&#1089;&#1090;&#1086;&#1083;\&#1087;&#1077;&#1089;&#1077;&#1085;&#1082;&#1072;.mp3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5288" y="333375"/>
            <a:ext cx="8329612" cy="56546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Добро пожаловать на презентацию</a:t>
            </a:r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4" name="песен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5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 descr="логопед и де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7348538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563938" y="333375"/>
            <a:ext cx="2800350" cy="376238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6600"/>
                </a:solidFill>
              </a:rPr>
              <a:t>Театрализованные игры</a:t>
            </a: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68460" y="5745038"/>
            <a:ext cx="3463822" cy="1637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extrusionH="76200">
            <a:bevelB/>
            <a:extrusionClr>
              <a:schemeClr val="bg1">
                <a:lumMod val="50000"/>
              </a:schemeClr>
            </a:extrusionClr>
          </a:sp3d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071942"/>
            <a:ext cx="3143240" cy="2302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bg2">
                <a:lumMod val="50000"/>
              </a:schemeClr>
            </a:contourClr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285860"/>
            <a:ext cx="3163775" cy="2296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extrusionH="76200" contourW="12700">
            <a:bevelB/>
            <a:extrusionClr>
              <a:schemeClr val="bg2">
                <a:lumMod val="50000"/>
              </a:schemeClr>
            </a:extrusionClr>
            <a:contourClr>
              <a:schemeClr val="tx2">
                <a:lumMod val="75000"/>
              </a:schemeClr>
            </a:contourClr>
          </a:sp3d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285860"/>
            <a:ext cx="3357586" cy="2325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bg1">
                <a:lumMod val="50000"/>
              </a:schemeClr>
            </a:contourClr>
          </a:sp3d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4071942"/>
            <a:ext cx="443431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tx2"/>
            </a:contourClr>
          </a:sp3d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9286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i="1" dirty="0" smtClean="0">
                <a:solidFill>
                  <a:srgbClr val="7030A0"/>
                </a:solidFill>
              </a:rPr>
              <a:t>театр на магнитах «Дюймовочка», «Красная шапочка»; настольный театр «Три поросенка», «Смоляной бочек»;</a:t>
            </a:r>
            <a:endParaRPr lang="ru-RU" sz="32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advTm="7000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00174"/>
            <a:ext cx="3540306" cy="245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extrusionH="76200">
            <a:bevelB/>
            <a:extrusionClr>
              <a:schemeClr val="accent2">
                <a:lumMod val="75000"/>
              </a:schemeClr>
            </a:extrusionClr>
          </a:sp3d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071942"/>
            <a:ext cx="3500462" cy="259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bg1">
                <a:lumMod val="50000"/>
              </a:schemeClr>
            </a:contourClr>
          </a:sp3d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500174"/>
            <a:ext cx="2495035" cy="2434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extrusionH="76200">
            <a:bevelB/>
            <a:extrusionClr>
              <a:schemeClr val="accent2">
                <a:lumMod val="75000"/>
              </a:schemeClr>
            </a:extrusionClr>
          </a:sp3d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4071942"/>
            <a:ext cx="4214842" cy="260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extrusionH="76200">
            <a:bevelB/>
            <a:extrusionClr>
              <a:schemeClr val="bg1">
                <a:lumMod val="50000"/>
              </a:schemeClr>
            </a:extrusionClr>
          </a:sp3d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0715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i="1" dirty="0" smtClean="0">
                <a:solidFill>
                  <a:srgbClr val="7030A0"/>
                </a:solidFill>
              </a:rPr>
              <a:t>настольно-печатные игры «Мои любимые сказки», «От колобка до теремка»; маски; мягкие игрушки</a:t>
            </a:r>
            <a:endParaRPr lang="ru-RU" sz="32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advTm="7000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500063"/>
            <a:ext cx="9144000" cy="5715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  <a:t>Театрализованная деятельность с детьми</a:t>
            </a:r>
            <a:br>
              <a:rPr lang="ru-RU" sz="3200" b="1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200" b="1" i="1" dirty="0" smtClean="0"/>
              <a:t/>
            </a:r>
            <a:br>
              <a:rPr lang="ru-RU" sz="3200" b="1" i="1" dirty="0" smtClean="0"/>
            </a:br>
            <a:endParaRPr lang="ru-RU" sz="3200" b="1" i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71500" y="785813"/>
            <a:ext cx="8072438" cy="11430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800" b="1" i="1" dirty="0" smtClean="0">
                <a:solidFill>
                  <a:srgbClr val="7030A0"/>
                </a:solidFill>
              </a:rPr>
              <a:t>Музыкально-игровые упражнения для развития мимики и жестов : городок гномиков, имитация движений и повадок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2029350"/>
            <a:ext cx="2843081" cy="184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accent5">
                <a:lumMod val="75000"/>
              </a:schemeClr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000240"/>
            <a:ext cx="2362320" cy="180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accent5">
                <a:lumMod val="75000"/>
              </a:schemeClr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4214818"/>
            <a:ext cx="3109062" cy="2264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accent5">
                <a:lumMod val="75000"/>
              </a:schemeClr>
            </a:contourClr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5802" y="4249440"/>
            <a:ext cx="3466628" cy="2179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accent5">
                <a:lumMod val="75000"/>
              </a:schemeClr>
            </a:contourClr>
          </a:sp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835" y="2034268"/>
            <a:ext cx="2945405" cy="1823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accent5">
                <a:lumMod val="75000"/>
              </a:schemeClr>
            </a:contourClr>
          </a:sp3d>
        </p:spPr>
      </p:pic>
    </p:spTree>
  </p:cSld>
  <p:clrMapOvr>
    <a:masterClrMapping/>
  </p:clrMapOvr>
  <p:transition advTm="8000">
    <p:split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3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14300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sz="2800" b="1" i="1" smtClean="0">
                <a:solidFill>
                  <a:srgbClr val="7030A0"/>
                </a:solidFill>
              </a:rPr>
              <a:t>Художественно речевые игры</a:t>
            </a:r>
          </a:p>
        </p:txBody>
      </p:sp>
      <p:sp>
        <p:nvSpPr>
          <p:cNvPr id="26627" name="Текст 4"/>
          <p:cNvSpPr>
            <a:spLocks noGrp="1"/>
          </p:cNvSpPr>
          <p:nvPr>
            <p:ph type="body" idx="1"/>
          </p:nvPr>
        </p:nvSpPr>
        <p:spPr>
          <a:xfrm>
            <a:off x="571500" y="1285875"/>
            <a:ext cx="3925888" cy="1143000"/>
          </a:xfrm>
        </p:spPr>
        <p:txBody>
          <a:bodyPr/>
          <a:lstStyle/>
          <a:p>
            <a:pPr algn="ctr" eaLnBrk="1" hangingPunct="1"/>
            <a:r>
              <a:rPr lang="ru-RU" i="1" smtClean="0">
                <a:solidFill>
                  <a:srgbClr val="0070C0"/>
                </a:solidFill>
              </a:rPr>
              <a:t>Три медведя – для развития силы голоса, речевого дыхания</a:t>
            </a:r>
          </a:p>
        </p:txBody>
      </p:sp>
      <p:sp>
        <p:nvSpPr>
          <p:cNvPr id="26628" name="Текст 6"/>
          <p:cNvSpPr>
            <a:spLocks noGrp="1"/>
          </p:cNvSpPr>
          <p:nvPr>
            <p:ph type="body" sz="quarter" idx="3"/>
          </p:nvPr>
        </p:nvSpPr>
        <p:spPr>
          <a:xfrm>
            <a:off x="4929188" y="1143000"/>
            <a:ext cx="3757612" cy="1285875"/>
          </a:xfrm>
        </p:spPr>
        <p:txBody>
          <a:bodyPr/>
          <a:lstStyle/>
          <a:p>
            <a:pPr algn="ctr" eaLnBrk="1" hangingPunct="1"/>
            <a:r>
              <a:rPr lang="ru-RU" i="1" smtClean="0">
                <a:solidFill>
                  <a:srgbClr val="0070C0"/>
                </a:solidFill>
              </a:rPr>
              <a:t>«Кисонька-мурысонька» – для развития интонации речи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7497" y="2785632"/>
            <a:ext cx="4758547" cy="3215136"/>
          </a:xfrm>
          <a:scene3d>
            <a:camera prst="orthographicFront"/>
            <a:lightRig rig="threePt" dir="t"/>
          </a:scene3d>
          <a:sp3d contourW="12700">
            <a:bevelB/>
            <a:contourClr>
              <a:schemeClr val="accent4">
                <a:lumMod val="50000"/>
              </a:schemeClr>
            </a:contourClr>
          </a:sp3d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72132" y="2786058"/>
            <a:ext cx="2688971" cy="3143272"/>
          </a:xfrm>
          <a:scene3d>
            <a:camera prst="orthographicFront"/>
            <a:lightRig rig="threePt" dir="t"/>
          </a:scene3d>
          <a:sp3d contourW="12700">
            <a:bevelB/>
            <a:contourClr>
              <a:schemeClr val="accent4">
                <a:lumMod val="50000"/>
              </a:schemeClr>
            </a:contourClr>
          </a:sp3d>
        </p:spPr>
      </p:pic>
    </p:spTree>
  </p:cSld>
  <p:clrMapOvr>
    <a:masterClrMapping/>
  </p:clrMapOvr>
  <p:transition advTm="7000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285750" y="0"/>
            <a:ext cx="8572500" cy="1143000"/>
          </a:xfrm>
        </p:spPr>
        <p:txBody>
          <a:bodyPr/>
          <a:lstStyle/>
          <a:p>
            <a:pPr eaLnBrk="1" hangingPunct="1"/>
            <a:r>
              <a:rPr lang="ru-RU" sz="2400" b="1" i="1" smtClean="0">
                <a:solidFill>
                  <a:srgbClr val="0070C0"/>
                </a:solidFill>
              </a:rPr>
              <a:t>«Теремок» – для развитии дикции, темпа и выразительности речи</a:t>
            </a:r>
          </a:p>
        </p:txBody>
      </p:sp>
      <p:pic>
        <p:nvPicPr>
          <p:cNvPr id="4" name="Picture 5" descr="D:\Documents and Settings\Гульнара\Рабочий стол\Новая папка\DSC049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910" y="3786190"/>
            <a:ext cx="3738589" cy="2803942"/>
          </a:xfrm>
          <a:scene3d>
            <a:camera prst="orthographicFront"/>
            <a:lightRig rig="threePt" dir="t"/>
          </a:scene3d>
          <a:sp3d contourW="12700">
            <a:bevelB/>
            <a:contourClr>
              <a:schemeClr val="accent2">
                <a:lumMod val="50000"/>
              </a:schemeClr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071546"/>
            <a:ext cx="4434300" cy="288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accent2">
                <a:lumMod val="50000"/>
              </a:schemeClr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071546"/>
            <a:ext cx="2571768" cy="245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extrusionH="76200" contourW="12700">
            <a:bevelB/>
            <a:extrusionClr>
              <a:schemeClr val="accent5">
                <a:lumMod val="75000"/>
              </a:schemeClr>
            </a:extrusionClr>
            <a:contourClr>
              <a:schemeClr val="accent2">
                <a:lumMod val="50000"/>
              </a:schemeClr>
            </a:contour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4071942"/>
            <a:ext cx="2928958" cy="246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accent2">
                <a:lumMod val="75000"/>
              </a:schemeClr>
            </a:contourClr>
          </a:sp3d>
        </p:spPr>
      </p:pic>
    </p:spTree>
  </p:cSld>
  <p:clrMapOvr>
    <a:masterClrMapping/>
  </p:clrMapOvr>
  <p:transition advTm="7000"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313"/>
            <a:ext cx="7772400" cy="4286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</a:rPr>
              <a:t>Театрально-игровая деятельность</a:t>
            </a:r>
            <a:endParaRPr lang="ru-RU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8675" name="Подзаголовок 9"/>
          <p:cNvSpPr>
            <a:spLocks noGrp="1"/>
          </p:cNvSpPr>
          <p:nvPr>
            <p:ph type="subTitle" idx="1"/>
          </p:nvPr>
        </p:nvSpPr>
        <p:spPr>
          <a:xfrm>
            <a:off x="0" y="642938"/>
            <a:ext cx="9001125" cy="1143000"/>
          </a:xfrm>
        </p:spPr>
        <p:txBody>
          <a:bodyPr/>
          <a:lstStyle/>
          <a:p>
            <a:pPr eaLnBrk="1" hangingPunct="1"/>
            <a:r>
              <a:rPr lang="ru-RU" sz="2400" b="1" i="1" smtClean="0">
                <a:solidFill>
                  <a:srgbClr val="0070C0"/>
                </a:solidFill>
              </a:rPr>
              <a:t>Игры- имитации с мягкой игрушкой на занятиях : пыхтелочка с Копатычем, шипелочка с Нюшей, рычалочка с Тигрой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785926"/>
            <a:ext cx="3442252" cy="2161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 w="114300" prst="artDeco"/>
            <a:contourClr>
              <a:schemeClr val="accent3">
                <a:lumMod val="75000"/>
              </a:schemeClr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143380"/>
            <a:ext cx="273586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 w="114300" prst="artDeco"/>
            <a:contourClr>
              <a:schemeClr val="accent3">
                <a:lumMod val="75000"/>
              </a:schemeClr>
            </a:contourClr>
          </a:sp3d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1857364"/>
            <a:ext cx="354957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 w="177800" h="101600" prst="artDeco"/>
            <a:contourClr>
              <a:schemeClr val="accent3">
                <a:lumMod val="75000"/>
              </a:schemeClr>
            </a:contourClr>
          </a:sp3d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5" y="4214818"/>
            <a:ext cx="1857388" cy="2382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 w="114300" prst="artDeco"/>
            <a:contourClr>
              <a:schemeClr val="accent3">
                <a:lumMod val="75000"/>
              </a:schemeClr>
            </a:contourClr>
          </a:sp3d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12" y="4572008"/>
            <a:ext cx="285684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 w="114300" prst="artDeco"/>
            <a:contourClr>
              <a:schemeClr val="accent3">
                <a:lumMod val="75000"/>
              </a:schemeClr>
            </a:contourClr>
          </a:sp3d>
        </p:spPr>
      </p:pic>
    </p:spTree>
  </p:cSld>
  <p:clrMapOvr>
    <a:masterClrMapping/>
  </p:clrMapOvr>
  <p:transition advTm="9000"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42938" y="785813"/>
            <a:ext cx="7786687" cy="10001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Сочиняем сказки</a:t>
            </a:r>
            <a:b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286000" y="1571625"/>
            <a:ext cx="4500563" cy="1071563"/>
          </a:xfrm>
        </p:spPr>
        <p:txBody>
          <a:bodyPr/>
          <a:lstStyle/>
          <a:p>
            <a:pPr eaLnBrk="1" hangingPunct="1"/>
            <a:r>
              <a:rPr lang="ru-RU" sz="2800" i="1" smtClean="0">
                <a:solidFill>
                  <a:srgbClr val="006600"/>
                </a:solidFill>
              </a:rPr>
              <a:t>Сказка, сказка прибаутка,</a:t>
            </a:r>
          </a:p>
          <a:p>
            <a:pPr eaLnBrk="1" hangingPunct="1"/>
            <a:r>
              <a:rPr lang="ru-RU" sz="2800" i="1" smtClean="0">
                <a:solidFill>
                  <a:srgbClr val="006600"/>
                </a:solidFill>
              </a:rPr>
              <a:t>Сочинить ее не шутка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285750" y="2857500"/>
            <a:ext cx="8858250" cy="2500313"/>
          </a:xfrm>
        </p:spPr>
        <p:txBody>
          <a:bodyPr/>
          <a:lstStyle/>
          <a:p>
            <a:pPr algn="ctr" eaLnBrk="1" hangingPunct="1"/>
            <a:r>
              <a:rPr lang="ru-RU" sz="3200" i="1" smtClean="0">
                <a:solidFill>
                  <a:srgbClr val="0070C0"/>
                </a:solidFill>
              </a:rPr>
              <a:t>«Новые приключения в Теремке или уроки здоровья»</a:t>
            </a:r>
          </a:p>
          <a:p>
            <a:pPr eaLnBrk="1" hangingPunct="1"/>
            <a:r>
              <a:rPr lang="ru-RU" i="1" smtClean="0">
                <a:solidFill>
                  <a:srgbClr val="0070C0"/>
                </a:solidFill>
              </a:rPr>
              <a:t>Автор: учитель-логопед Вотякова Евгения Борисовна</a:t>
            </a:r>
          </a:p>
          <a:p>
            <a:pPr eaLnBrk="1" hangingPunct="1"/>
            <a:endParaRPr lang="ru-RU" i="1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5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23" name="Picture 4" descr="DSC055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0350"/>
            <a:ext cx="9144000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8643937" cy="6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89"/>
            <a:ext cx="8344342" cy="6509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B w="152400" h="50800" prst="softRound"/>
          </a:sp3d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Театр и театрализованные игры       </a:t>
            </a:r>
            <a:r>
              <a:rPr lang="ru-RU" sz="2400" dirty="0" smtClean="0">
                <a:solidFill>
                  <a:srgbClr val="FF0000"/>
                </a:solidFill>
              </a:rPr>
              <a:t>педагоги гр.№1  МБДОУ №37 «Сказка»</a:t>
            </a:r>
          </a:p>
        </p:txBody>
      </p:sp>
      <p:pic>
        <p:nvPicPr>
          <p:cNvPr id="15362" name="Picture 9" descr="DSCN074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624" y="1772816"/>
            <a:ext cx="7104319" cy="4725144"/>
          </a:xfr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350337"/>
            <a:ext cx="1859072" cy="118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354505"/>
            <a:ext cx="2565551" cy="1201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extrusionH="76200" contourW="12700">
            <a:bevelB/>
            <a:extrusionClr>
              <a:srgbClr val="7030A0"/>
            </a:extrusionClr>
            <a:contourClr>
              <a:srgbClr val="7030A0"/>
            </a:contourClr>
          </a:sp3d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1350337"/>
            <a:ext cx="2276735" cy="1201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rgbClr val="7030A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2234"/>
            <a:ext cx="8314590" cy="653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B w="152400" h="50800" prst="softRound"/>
          </a:sp3d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85794"/>
            <a:ext cx="8651931" cy="5231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B w="152400" h="50800" prst="softRound"/>
          </a:sp3d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i="1" smtClean="0">
                <a:solidFill>
                  <a:srgbClr val="0070C0"/>
                </a:solidFill>
              </a:rPr>
              <a:t>Новогодние сказки, сочиненные детьми вместе с  мамами, папами, бабушками, сестрами, воспитателями</a:t>
            </a: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642938" y="1428750"/>
            <a:ext cx="3286125" cy="9286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Новогодние сказки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571744"/>
            <a:ext cx="3286148" cy="314538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B w="177800" h="101600"/>
          </a:sp3d>
        </p:spPr>
      </p:pic>
      <p:sp>
        <p:nvSpPr>
          <p:cNvPr id="35845" name="WordArt 1"/>
          <p:cNvSpPr>
            <a:spLocks noChangeArrowheads="1" noChangeShapeType="1" noTextEdit="1"/>
          </p:cNvSpPr>
          <p:nvPr/>
        </p:nvSpPr>
        <p:spPr bwMode="auto">
          <a:xfrm>
            <a:off x="0" y="8191500"/>
            <a:ext cx="2590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Дорогая</a:t>
            </a:r>
          </a:p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Людмила Петровна!</a:t>
            </a:r>
          </a:p>
        </p:txBody>
      </p:sp>
      <p:sp>
        <p:nvSpPr>
          <p:cNvPr id="3584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5847" name="Rectangle 5"/>
          <p:cNvSpPr>
            <a:spLocks noChangeArrowheads="1"/>
          </p:cNvSpPr>
          <p:nvPr/>
        </p:nvSpPr>
        <p:spPr bwMode="auto">
          <a:xfrm>
            <a:off x="-214313" y="428625"/>
            <a:ext cx="9144001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30114">
            <a:off x="4624610" y="1802780"/>
            <a:ext cx="1892721" cy="2621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 w="177800" h="101600"/>
            <a:contourClr>
              <a:schemeClr val="accent4">
                <a:lumMod val="50000"/>
              </a:schemeClr>
            </a:contourClr>
          </a:sp3d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18648">
            <a:off x="6269639" y="3421899"/>
            <a:ext cx="2056904" cy="283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 w="177800" h="101600"/>
            <a:contourClr>
              <a:schemeClr val="accent4">
                <a:lumMod val="50000"/>
              </a:schemeClr>
            </a:contourClr>
          </a:sp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88"/>
          </a:xfrm>
        </p:spPr>
        <p:txBody>
          <a:bodyPr/>
          <a:lstStyle/>
          <a:p>
            <a:pPr eaLnBrk="1" hangingPunct="1"/>
            <a:r>
              <a:rPr lang="ru-RU" sz="2400" b="1" i="1" smtClean="0">
                <a:solidFill>
                  <a:srgbClr val="C00000"/>
                </a:solidFill>
              </a:rPr>
              <a:t>Сказка на каждом празднике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86380" y="857232"/>
            <a:ext cx="3473016" cy="2726794"/>
          </a:xfrm>
          <a:scene3d>
            <a:camera prst="orthographicFront"/>
            <a:lightRig rig="threePt" dir="t"/>
          </a:scene3d>
          <a:sp3d contourW="12700">
            <a:bevelB w="177800" h="101600"/>
            <a:contourClr>
              <a:schemeClr val="accent5">
                <a:lumMod val="75000"/>
              </a:schemeClr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3786190"/>
            <a:ext cx="491273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extrusionH="76200" contourW="12700">
            <a:bevelB w="177800" h="101600"/>
            <a:extrusionClr>
              <a:schemeClr val="accent5"/>
            </a:extrusionClr>
            <a:contourClr>
              <a:schemeClr val="accent5">
                <a:lumMod val="75000"/>
              </a:schemeClr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3705" y="857232"/>
            <a:ext cx="4071105" cy="2725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 w="177800" h="101600"/>
            <a:contourClr>
              <a:schemeClr val="accent5">
                <a:lumMod val="75000"/>
              </a:schemeClr>
            </a:contourClr>
          </a:sp3d>
        </p:spPr>
      </p:pic>
    </p:spTree>
  </p:cSld>
  <p:clrMapOvr>
    <a:masterClrMapping/>
  </p:clrMapOvr>
  <p:transition advClick="0" advTm="7000">
    <p:plus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3357586" cy="276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accent6">
                <a:lumMod val="60000"/>
                <a:lumOff val="40000"/>
              </a:schemeClr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3357562"/>
            <a:ext cx="5699581" cy="3292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accent3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57165"/>
            <a:ext cx="3591967" cy="279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accent3"/>
            </a:contourClr>
          </a:sp3d>
        </p:spPr>
      </p:pic>
    </p:spTree>
  </p:cSld>
  <p:clrMapOvr>
    <a:masterClrMapping/>
  </p:clrMapOvr>
  <p:transition advClick="0" advTm="7000">
    <p:wheel spokes="3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500042"/>
            <a:ext cx="4587633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rgbClr val="00B050"/>
            </a:contourClr>
          </a:sp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6945" y="3643313"/>
            <a:ext cx="6446889" cy="2920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rgbClr val="00B050"/>
            </a:contourClr>
          </a:sp3d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500042"/>
            <a:ext cx="3012223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rgbClr val="00B050"/>
            </a:contourClr>
          </a:sp3d>
        </p:spPr>
      </p:pic>
    </p:spTree>
  </p:cSld>
  <p:clrMapOvr>
    <a:masterClrMapping/>
  </p:clrMapOvr>
  <p:transition advClick="0" advTm="7000"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C:\Documents and Settings\Admin\Рабочий стол\мамина\выпуск 2011\DSC05621.JPG"/>
          <p:cNvPicPr>
            <a:picLocks noChangeAspect="1" noChangeArrowheads="1"/>
          </p:cNvPicPr>
          <p:nvPr/>
        </p:nvPicPr>
        <p:blipFill>
          <a:blip r:embed="rId2"/>
          <a:srcRect l="9470" b="16664"/>
          <a:stretch>
            <a:fillRect/>
          </a:stretch>
        </p:blipFill>
        <p:spPr bwMode="auto">
          <a:xfrm>
            <a:off x="225425" y="428625"/>
            <a:ext cx="8796338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0962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096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3571876"/>
            <a:ext cx="4815717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rgbClr val="7030A0"/>
            </a:contourClr>
          </a:sp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28"/>
            <a:ext cx="437138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rgbClr val="7030A0"/>
            </a:contourClr>
          </a:sp3d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714875" y="571500"/>
            <a:ext cx="4071938" cy="1857375"/>
          </a:xfrm>
        </p:spPr>
        <p:txBody>
          <a:bodyPr/>
          <a:lstStyle/>
          <a:p>
            <a:pPr eaLnBrk="1" hangingPunct="1"/>
            <a:r>
              <a:rPr lang="ru-RU" sz="3200" b="1" i="1" smtClean="0">
                <a:solidFill>
                  <a:srgbClr val="FF3300"/>
                </a:solidFill>
              </a:rPr>
              <a:t>Сюрпризы для детей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301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3011" name="Picture 4" descr="DSC058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rgbClr val="FF6600"/>
                </a:solidFill>
              </a:rPr>
              <a:t>Воспитательные и образовательные задачи</a:t>
            </a:r>
            <a:endParaRPr lang="ru-RU" sz="3200" b="1" i="1" dirty="0">
              <a:solidFill>
                <a:srgbClr val="FF66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sz="2400" b="1" i="1" smtClean="0">
                <a:solidFill>
                  <a:srgbClr val="002060"/>
                </a:solidFill>
              </a:rPr>
              <a:t>Р</a:t>
            </a:r>
            <a:r>
              <a:rPr lang="ru-RU" sz="2400" b="1" smtClean="0">
                <a:solidFill>
                  <a:srgbClr val="002060"/>
                </a:solidFill>
              </a:rPr>
              <a:t>азвивать творческие способности детей, их желание фантазировать и реализовывать желаемое в действительности</a:t>
            </a:r>
          </a:p>
          <a:p>
            <a:pPr eaLnBrk="1" hangingPunct="1">
              <a:buFont typeface="Wingdings" pitchFamily="2" charset="2"/>
              <a:buChar char="v"/>
            </a:pPr>
            <a:endParaRPr lang="ru-RU" sz="2400" b="1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i="1" smtClean="0">
                <a:solidFill>
                  <a:srgbClr val="002060"/>
                </a:solidFill>
              </a:rPr>
              <a:t>С</a:t>
            </a:r>
            <a:r>
              <a:rPr lang="ru-RU" sz="2400" b="1" smtClean="0">
                <a:solidFill>
                  <a:srgbClr val="002060"/>
                </a:solidFill>
              </a:rPr>
              <a:t>пособствовать развитию театрального творчества, художественных и индивидуальных способностей детей</a:t>
            </a:r>
          </a:p>
          <a:p>
            <a:pPr eaLnBrk="1" hangingPunct="1">
              <a:buFont typeface="Wingdings" pitchFamily="2" charset="2"/>
              <a:buChar char="v"/>
            </a:pPr>
            <a:endParaRPr lang="ru-RU" sz="2400" b="1" smtClean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i="1" smtClean="0">
                <a:solidFill>
                  <a:srgbClr val="002060"/>
                </a:solidFill>
              </a:rPr>
              <a:t>В</a:t>
            </a:r>
            <a:r>
              <a:rPr lang="ru-RU" sz="2400" b="1" smtClean="0">
                <a:solidFill>
                  <a:srgbClr val="002060"/>
                </a:solidFill>
              </a:rPr>
              <a:t>оспитывать коммуникативные навыки: дружеские взаимоотношения, уступать товарищу по игре, согласовывать свои действия с партнерами</a:t>
            </a:r>
          </a:p>
        </p:txBody>
      </p:sp>
    </p:spTree>
  </p:cSld>
  <p:clrMapOvr>
    <a:masterClrMapping/>
  </p:clrMapOvr>
  <p:transition advClick="0" advTm="15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28813"/>
            <a:ext cx="8229600" cy="2714625"/>
          </a:xfrm>
        </p:spPr>
        <p:txBody>
          <a:bodyPr/>
          <a:lstStyle/>
          <a:p>
            <a:pPr eaLnBrk="1" hangingPunct="1"/>
            <a:r>
              <a:rPr lang="ru-RU" sz="5400" b="1" i="1" smtClean="0">
                <a:solidFill>
                  <a:srgbClr val="0070C0"/>
                </a:solidFill>
              </a:rPr>
              <a:t>Спасибо </a:t>
            </a:r>
            <a:br>
              <a:rPr lang="ru-RU" sz="5400" b="1" i="1" smtClean="0">
                <a:solidFill>
                  <a:srgbClr val="0070C0"/>
                </a:solidFill>
              </a:rPr>
            </a:br>
            <a:r>
              <a:rPr lang="ru-RU" sz="5400" b="1" i="1" smtClean="0">
                <a:solidFill>
                  <a:srgbClr val="0070C0"/>
                </a:solidFill>
              </a:rPr>
              <a:t>за внимание!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i="1" smtClean="0">
                <a:solidFill>
                  <a:srgbClr val="FF6600"/>
                </a:solidFill>
              </a:rPr>
              <a:t>Коррекционно-педагогические задачи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itchFamily="2" charset="2"/>
              <a:buChar char="v"/>
            </a:pPr>
            <a:r>
              <a:rPr lang="ru-RU" sz="2000" b="1" i="1" smtClean="0">
                <a:solidFill>
                  <a:srgbClr val="002060"/>
                </a:solidFill>
              </a:rPr>
              <a:t>Р</a:t>
            </a:r>
            <a:r>
              <a:rPr lang="ru-RU" sz="2000" b="1" smtClean="0">
                <a:solidFill>
                  <a:srgbClr val="002060"/>
                </a:solidFill>
              </a:rPr>
              <a:t>азвивать культуру речи: артикуляционную моторику, фонематическое восприятие, речевое дыхание, правильное звукопроизношение</a:t>
            </a:r>
          </a:p>
          <a:p>
            <a:pPr algn="just" eaLnBrk="1" hangingPunct="1">
              <a:buFont typeface="Wingdings" pitchFamily="2" charset="2"/>
              <a:buChar char="v"/>
            </a:pPr>
            <a:r>
              <a:rPr lang="ru-RU" sz="2000" b="1" i="1" smtClean="0">
                <a:solidFill>
                  <a:srgbClr val="002060"/>
                </a:solidFill>
              </a:rPr>
              <a:t>Р</a:t>
            </a:r>
            <a:r>
              <a:rPr lang="ru-RU" sz="2000" b="1" smtClean="0">
                <a:solidFill>
                  <a:srgbClr val="002060"/>
                </a:solidFill>
              </a:rPr>
              <a:t>азвивать связную речь</a:t>
            </a:r>
          </a:p>
          <a:p>
            <a:pPr algn="just" eaLnBrk="1" hangingPunct="1">
              <a:buFont typeface="Wingdings" pitchFamily="2" charset="2"/>
              <a:buChar char="v"/>
            </a:pPr>
            <a:r>
              <a:rPr lang="ru-RU" sz="2000" b="1" i="1" smtClean="0">
                <a:solidFill>
                  <a:srgbClr val="002060"/>
                </a:solidFill>
              </a:rPr>
              <a:t>И</a:t>
            </a:r>
            <a:r>
              <a:rPr lang="ru-RU" sz="2000" b="1" smtClean="0">
                <a:solidFill>
                  <a:srgbClr val="002060"/>
                </a:solidFill>
              </a:rPr>
              <a:t>спользовать речевые приемы рассказывания: интонацию, логическое ударение, выразительность, паузы, силу голоса</a:t>
            </a:r>
          </a:p>
          <a:p>
            <a:pPr algn="just" eaLnBrk="1" hangingPunct="1">
              <a:buFont typeface="Wingdings" pitchFamily="2" charset="2"/>
              <a:buChar char="v"/>
            </a:pPr>
            <a:r>
              <a:rPr lang="ru-RU" sz="2000" b="1" i="1" smtClean="0">
                <a:solidFill>
                  <a:srgbClr val="002060"/>
                </a:solidFill>
              </a:rPr>
              <a:t>Р</a:t>
            </a:r>
            <a:r>
              <a:rPr lang="ru-RU" sz="2000" b="1" smtClean="0">
                <a:solidFill>
                  <a:srgbClr val="002060"/>
                </a:solidFill>
              </a:rPr>
              <a:t>азвивать речевые и неречевые средства общения: соотносить жест, движение и слово в передаче художественного образа</a:t>
            </a:r>
          </a:p>
          <a:p>
            <a:pPr algn="just" eaLnBrk="1" hangingPunct="1">
              <a:buFont typeface="Wingdings" pitchFamily="2" charset="2"/>
              <a:buChar char="v"/>
            </a:pPr>
            <a:r>
              <a:rPr lang="ru-RU" sz="2000" b="1" i="1" smtClean="0">
                <a:solidFill>
                  <a:srgbClr val="002060"/>
                </a:solidFill>
              </a:rPr>
              <a:t>Р</a:t>
            </a:r>
            <a:r>
              <a:rPr lang="ru-RU" sz="2000" b="1" smtClean="0">
                <a:solidFill>
                  <a:srgbClr val="002060"/>
                </a:solidFill>
              </a:rPr>
              <a:t>азвивать точность и координацию движений</a:t>
            </a:r>
          </a:p>
          <a:p>
            <a:pPr algn="just" eaLnBrk="1" hangingPunct="1">
              <a:buFont typeface="Wingdings" pitchFamily="2" charset="2"/>
              <a:buChar char="v"/>
            </a:pPr>
            <a:r>
              <a:rPr lang="ru-RU" sz="2000" b="1" i="1" smtClean="0">
                <a:solidFill>
                  <a:srgbClr val="002060"/>
                </a:solidFill>
              </a:rPr>
              <a:t>Р</a:t>
            </a:r>
            <a:r>
              <a:rPr lang="ru-RU" sz="2000" b="1" smtClean="0">
                <a:solidFill>
                  <a:srgbClr val="002060"/>
                </a:solidFill>
              </a:rPr>
              <a:t>азвивать восприятие цвета</a:t>
            </a:r>
          </a:p>
          <a:p>
            <a:pPr algn="just" eaLnBrk="1" hangingPunct="1">
              <a:buFont typeface="Wingdings" pitchFamily="2" charset="2"/>
              <a:buChar char="v"/>
            </a:pPr>
            <a:r>
              <a:rPr lang="ru-RU" sz="2000" b="1" i="1" smtClean="0">
                <a:solidFill>
                  <a:srgbClr val="002060"/>
                </a:solidFill>
              </a:rPr>
              <a:t>Р</a:t>
            </a:r>
            <a:r>
              <a:rPr lang="ru-RU" sz="2000" b="1" smtClean="0">
                <a:solidFill>
                  <a:srgbClr val="002060"/>
                </a:solidFill>
              </a:rPr>
              <a:t>азвивать эмоционально-волевую деятельность, вырабатывать адаптацию к новым видам деятельности</a:t>
            </a:r>
          </a:p>
        </p:txBody>
      </p:sp>
    </p:spTree>
  </p:cSld>
  <p:clrMapOvr>
    <a:masterClrMapping/>
  </p:clrMapOvr>
  <p:transition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4294967295"/>
          </p:nvPr>
        </p:nvSpPr>
        <p:spPr>
          <a:xfrm>
            <a:off x="3575050" y="273050"/>
            <a:ext cx="5111750" cy="585311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sz="2400" smtClean="0"/>
          </a:p>
          <a:p>
            <a:pPr eaLnBrk="1" hangingPunct="1"/>
            <a:r>
              <a:rPr lang="ru-RU" sz="2400" smtClean="0">
                <a:solidFill>
                  <a:srgbClr val="C00000"/>
                </a:solidFill>
              </a:rPr>
              <a:t>Театрализованные игры – один из важных элементов работы с детьми с нарушениями речи. Они способствуют творческому развитию личности ребенка, навыков общения, формированию его вкуса, интеллекта, действенно-практической деятельности и социальной адаптации детей.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02438" y="20288250"/>
            <a:ext cx="3144837" cy="225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4286256"/>
            <a:ext cx="3143272" cy="230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T w="177800" h="101600"/>
            <a:contourClr>
              <a:schemeClr val="accent4">
                <a:lumMod val="75000"/>
              </a:schemeClr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3857628"/>
            <a:ext cx="2786082" cy="2709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contrasting" dir="t"/>
          </a:scene3d>
          <a:sp3d extrusionH="76200" contourW="12700">
            <a:bevelT w="177800" h="101600"/>
            <a:bevelB w="101600"/>
            <a:extrusionClr>
              <a:schemeClr val="tx2"/>
            </a:extrusionClr>
            <a:contourClr>
              <a:schemeClr val="accent2">
                <a:lumMod val="75000"/>
              </a:schemeClr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285728"/>
            <a:ext cx="2657858" cy="331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T w="177800"/>
            <a:bevelB w="101600"/>
            <a:contourClr>
              <a:schemeClr val="accent4">
                <a:lumMod val="75000"/>
              </a:schemeClr>
            </a:contourClr>
          </a:sp3d>
        </p:spPr>
      </p:pic>
    </p:spTree>
  </p:cSld>
  <p:clrMapOvr>
    <a:masterClrMapping/>
  </p:clrMapOvr>
  <p:transition advClick="0" advTm="12000"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</a:rPr>
              <a:t>Изготавливаем театральные куклы, атрибуты, костюмы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1942" y="1571612"/>
            <a:ext cx="4305254" cy="2786082"/>
          </a:xfr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z="2400" smtClean="0"/>
          </a:p>
          <a:p>
            <a:pPr algn="ctr" eaLnBrk="1" hangingPunct="1">
              <a:buFont typeface="Wingdings" pitchFamily="2" charset="2"/>
              <a:buChar char="v"/>
            </a:pPr>
            <a:r>
              <a:rPr lang="ru-RU" b="1" i="1" smtClean="0">
                <a:solidFill>
                  <a:srgbClr val="002060"/>
                </a:solidFill>
              </a:rPr>
              <a:t>Руками бабушек и мам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708775"/>
            <a:ext cx="4214842" cy="279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sz="2800" b="1" i="1" smtClean="0">
                <a:solidFill>
                  <a:srgbClr val="002060"/>
                </a:solidFill>
              </a:rPr>
              <a:t>Руками воспитателей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 rot="20976288">
            <a:off x="408578" y="1591022"/>
            <a:ext cx="3608241" cy="2481840"/>
          </a:xfrm>
          <a:scene3d>
            <a:camera prst="orthographicFront"/>
            <a:lightRig rig="threePt" dir="t"/>
          </a:scene3d>
          <a:sp3d contourW="12700">
            <a:bevelB/>
            <a:contourClr>
              <a:schemeClr val="accent6">
                <a:lumMod val="50000"/>
              </a:schemeClr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4286256"/>
            <a:ext cx="3731309" cy="234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accent6">
                <a:lumMod val="50000"/>
              </a:schemeClr>
            </a:contourClr>
          </a:sp3d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75529">
            <a:off x="4925605" y="1734787"/>
            <a:ext cx="3567612" cy="252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accent6">
                <a:lumMod val="50000"/>
              </a:schemeClr>
            </a:contourClr>
          </a:sp3d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2662">
            <a:off x="5728731" y="821235"/>
            <a:ext cx="2862113" cy="2146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 w="177800" h="101600"/>
            <a:contourClr>
              <a:srgbClr val="7030A0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78073">
            <a:off x="205596" y="549712"/>
            <a:ext cx="2771372" cy="226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extrusionH="76200" contourW="12700">
            <a:bevelB/>
            <a:extrusionClr>
              <a:schemeClr val="bg2"/>
            </a:extrusionClr>
            <a:contourClr>
              <a:srgbClr val="C00000"/>
            </a:contourClr>
          </a:sp3d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1857364"/>
            <a:ext cx="1824383" cy="3155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accent4">
                <a:lumMod val="50000"/>
              </a:schemeClr>
            </a:contourClr>
          </a:sp3d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255553">
            <a:off x="5379499" y="3484357"/>
            <a:ext cx="3211497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 w="177800" h="101600" prst="artDeco"/>
            <a:contourClr>
              <a:schemeClr val="tx2">
                <a:lumMod val="75000"/>
              </a:schemeClr>
            </a:contourClr>
          </a:sp3d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801369">
            <a:off x="449009" y="3854331"/>
            <a:ext cx="2728767" cy="235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chemeClr val="bg2">
                <a:lumMod val="50000"/>
              </a:schemeClr>
            </a:contourClr>
          </a:sp3d>
        </p:spPr>
      </p:pic>
    </p:spTree>
  </p:cSld>
  <p:clrMapOvr>
    <a:masterClrMapping/>
  </p:clrMapOvr>
  <p:transition advTm="7000"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i="1" smtClean="0">
                <a:solidFill>
                  <a:srgbClr val="7030A0"/>
                </a:solidFill>
              </a:rPr>
              <a:t>Виды театров в группе: </a:t>
            </a:r>
            <a:r>
              <a:rPr lang="ru-RU" sz="3200" i="1" smtClean="0">
                <a:solidFill>
                  <a:srgbClr val="7030A0"/>
                </a:solidFill>
              </a:rPr>
              <a:t>конструктор «Заюшкина избушка»; куклы – бибабо;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28736"/>
            <a:ext cx="360012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rgbClr val="7030A0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428736"/>
            <a:ext cx="3040889" cy="227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rgbClr val="7030A0"/>
            </a:contourClr>
          </a:sp3d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000504"/>
            <a:ext cx="4543525" cy="2335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extrusionH="76200" contourW="12700">
            <a:bevelB/>
            <a:extrusionClr>
              <a:srgbClr val="7030A0"/>
            </a:extrusionClr>
            <a:contourClr>
              <a:srgbClr val="7030A0"/>
            </a:contourClr>
          </a:sp3d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4000504"/>
            <a:ext cx="3929090" cy="235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>
            <a:bevelB/>
            <a:contourClr>
              <a:srgbClr val="7030A0"/>
            </a:contourClr>
          </a:sp3d>
        </p:spPr>
      </p:pic>
    </p:spTree>
  </p:cSld>
  <p:clrMapOvr>
    <a:masterClrMapping/>
  </p:clrMapOvr>
  <p:transition advTm="700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1298</TotalTime>
  <Words>366</Words>
  <Application>Microsoft Office PowerPoint</Application>
  <PresentationFormat>Экран (4:3)</PresentationFormat>
  <Paragraphs>46</Paragraphs>
  <Slides>30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Добро пожаловать на презентацию</vt:lpstr>
      <vt:lpstr>Театр и театрализованные игры       педагоги гр.№1  МБДОУ №37 «Сказка»</vt:lpstr>
      <vt:lpstr>Воспитательные и образовательные задачи</vt:lpstr>
      <vt:lpstr>Коррекционно-педагогические задачи</vt:lpstr>
      <vt:lpstr>Презентация PowerPoint</vt:lpstr>
      <vt:lpstr>Изготавливаем театральные куклы, атрибуты, костюмы</vt:lpstr>
      <vt:lpstr>Руками воспитателей</vt:lpstr>
      <vt:lpstr>Презентация PowerPoint</vt:lpstr>
      <vt:lpstr>Виды театров в группе: конструктор «Заюшкина избушка»; куклы – бибабо;</vt:lpstr>
      <vt:lpstr>театр на магнитах «Дюймовочка», «Красная шапочка»; настольный театр «Три поросенка», «Смоляной бочек»;</vt:lpstr>
      <vt:lpstr>настольно-печатные игры «Мои любимые сказки», «От колобка до теремка»; маски; мягкие игрушки</vt:lpstr>
      <vt:lpstr>Театрализованная деятельность с детьми  </vt:lpstr>
      <vt:lpstr>Художественно речевые игры</vt:lpstr>
      <vt:lpstr>«Теремок» – для развитии дикции, темпа и выразительности речи</vt:lpstr>
      <vt:lpstr>Театрально-игровая деятельность</vt:lpstr>
      <vt:lpstr>Сочиняем сказки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Новогодние сказки, сочиненные детьми вместе с  мамами, папами, бабушками, сестрами, воспитателями</vt:lpstr>
      <vt:lpstr>Сказка на каждом празднике</vt:lpstr>
      <vt:lpstr>Презентация PowerPoint</vt:lpstr>
      <vt:lpstr>Презентация PowerPoint</vt:lpstr>
      <vt:lpstr>Презентация PowerPoint</vt:lpstr>
      <vt:lpstr>Презентация PowerPoint</vt:lpstr>
      <vt:lpstr>Сюрпризы для детей</vt:lpstr>
      <vt:lpstr>Презентация PowerPoint</vt:lpstr>
      <vt:lpstr>Спасибо 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Театр и театрализованные игры в старшей группе детей с ОНР №1 АМДОУ №37 «Сказка»</dc:title>
  <dc:creator>Гульнара</dc:creator>
  <cp:lastModifiedBy>Home</cp:lastModifiedBy>
  <cp:revision>158</cp:revision>
  <dcterms:created xsi:type="dcterms:W3CDTF">2003-12-31T21:56:04Z</dcterms:created>
  <dcterms:modified xsi:type="dcterms:W3CDTF">2013-11-10T14:06:22Z</dcterms:modified>
</cp:coreProperties>
</file>